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3B7DCA8-7BB3-49AF-B532-78E1376BF85C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E18FF67-A410-46F1-8166-760CC322864B}" type="slidenum">
              <a:rPr lang="pt-BR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6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B07EE1-2F14-462E-BF21-A25F64CBBCF3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7C697D-03A3-4AE1-827D-72AC474B825C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B0A9362-6E3B-42AF-8233-73E9EFCE85D8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údo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0D184C-14E1-489E-82BC-A1DD091575DE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m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B565E4E-A510-4F77-89CC-49EE9D1495B0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B5CE923-F0B8-4CE6-8FAE-43FD035835CC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79CB0B0-E4DB-4E9C-9CAA-2233262990B7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1FD7F85-52A3-47EF-9CAD-013F9584A192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614C533-D48D-4F6B-89DC-DBF669FBF45F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beçalho da Se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DC7CB31-0F1B-4E22-9D76-3A38445F0455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3B98886-9C9E-4254-8AFE-BBFF5E19D56A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image" Target="../media/image25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7.png"/><Relationship Id="rId18" Type="http://schemas.openxmlformats.org/officeDocument/2006/relationships/image" Target="../media/image34.png"/><Relationship Id="rId26" Type="http://schemas.openxmlformats.org/officeDocument/2006/relationships/image" Target="../media/image11.png"/><Relationship Id="rId3" Type="http://schemas.openxmlformats.org/officeDocument/2006/relationships/image" Target="../media/image44.png"/><Relationship Id="rId21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25.png"/><Relationship Id="rId17" Type="http://schemas.openxmlformats.org/officeDocument/2006/relationships/image" Target="../media/image33.png"/><Relationship Id="rId25" Type="http://schemas.openxmlformats.org/officeDocument/2006/relationships/image" Target="../media/image42.png"/><Relationship Id="rId2" Type="http://schemas.openxmlformats.org/officeDocument/2006/relationships/image" Target="../media/image4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41.png"/><Relationship Id="rId5" Type="http://schemas.openxmlformats.org/officeDocument/2006/relationships/image" Target="../media/image46.png"/><Relationship Id="rId15" Type="http://schemas.openxmlformats.org/officeDocument/2006/relationships/image" Target="../media/image29.png"/><Relationship Id="rId23" Type="http://schemas.openxmlformats.org/officeDocument/2006/relationships/image" Target="../media/image40.png"/><Relationship Id="rId10" Type="http://schemas.openxmlformats.org/officeDocument/2006/relationships/image" Target="../media/image51.png"/><Relationship Id="rId19" Type="http://schemas.openxmlformats.org/officeDocument/2006/relationships/image" Target="../media/image3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8.png"/><Relationship Id="rId22" Type="http://schemas.openxmlformats.org/officeDocument/2006/relationships/image" Target="../media/image39.png"/><Relationship Id="rId27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4"/>
          <p:cNvSpPr/>
          <p:nvPr/>
        </p:nvSpPr>
        <p:spPr>
          <a:xfrm>
            <a:off x="0" y="144000"/>
            <a:ext cx="121914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7" name="Título 1"/>
          <p:cNvSpPr/>
          <p:nvPr/>
        </p:nvSpPr>
        <p:spPr>
          <a:xfrm>
            <a:off x="952560" y="1122480"/>
            <a:ext cx="10505520" cy="222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pt-BR" sz="4000" b="1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Classificação de Placas de Trânsito</a:t>
            </a: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Comparação de Estratégias de Deep Learning para Classificação de Placas de Trânsito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ubtítulo 2"/>
          <p:cNvSpPr/>
          <p:nvPr/>
        </p:nvSpPr>
        <p:spPr>
          <a:xfrm>
            <a:off x="1523880" y="3602160"/>
            <a:ext cx="9143280" cy="28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9999"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Autores: </a:t>
            </a: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Augusto Carvalho Soares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Igor Gonçalves Ribeiro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    </a:t>
            </a: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João Paulo da Silva Eloy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PCG306D – Tóp. Esp. em I. A. 2 - Análise de Imagens e Vídeo 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Professor: Dr. Jefferson Rodrigo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0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Universidade Federal de Uberlândia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0EC60B-1389-4C3F-B043-933020274EB7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1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2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Picture 2" descr="A space and time efficient convolutional neural network for age group  estimation from facial images [PeerJ]"/>
          <p:cNvPicPr/>
          <p:nvPr/>
        </p:nvPicPr>
        <p:blipFill>
          <a:blip r:embed="rId2"/>
          <a:stretch/>
        </p:blipFill>
        <p:spPr>
          <a:xfrm>
            <a:off x="1170360" y="2383920"/>
            <a:ext cx="9471960" cy="3205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6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m 20"/>
          <p:cNvPicPr/>
          <p:nvPr/>
        </p:nvPicPr>
        <p:blipFill>
          <a:blip r:embed="rId2"/>
          <a:stretch/>
        </p:blipFill>
        <p:spPr>
          <a:xfrm>
            <a:off x="7837200" y="3034440"/>
            <a:ext cx="4161240" cy="262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22"/>
          <p:cNvPicPr/>
          <p:nvPr/>
        </p:nvPicPr>
        <p:blipFill>
          <a:blip r:embed="rId3"/>
          <a:stretch/>
        </p:blipFill>
        <p:spPr>
          <a:xfrm>
            <a:off x="3836880" y="3248640"/>
            <a:ext cx="3837600" cy="225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25"/>
          <p:cNvPicPr/>
          <p:nvPr/>
        </p:nvPicPr>
        <p:blipFill>
          <a:blip r:embed="rId4"/>
          <a:stretch/>
        </p:blipFill>
        <p:spPr>
          <a:xfrm>
            <a:off x="18720" y="3034440"/>
            <a:ext cx="4161240" cy="2683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3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Retângulo 5"/>
          <p:cNvSpPr/>
          <p:nvPr/>
        </p:nvSpPr>
        <p:spPr>
          <a:xfrm>
            <a:off x="725040" y="501300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Retângulo 7"/>
          <p:cNvSpPr/>
          <p:nvPr/>
        </p:nvSpPr>
        <p:spPr>
          <a:xfrm>
            <a:off x="7476480" y="501300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2"/>
          <p:cNvPicPr/>
          <p:nvPr/>
        </p:nvPicPr>
        <p:blipFill>
          <a:blip r:embed="rId2"/>
          <a:stretch/>
        </p:blipFill>
        <p:spPr>
          <a:xfrm>
            <a:off x="825480" y="3379320"/>
            <a:ext cx="2390760" cy="154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Imagem 10"/>
          <p:cNvPicPr/>
          <p:nvPr/>
        </p:nvPicPr>
        <p:blipFill>
          <a:blip r:embed="rId3"/>
          <a:stretch/>
        </p:blipFill>
        <p:spPr>
          <a:xfrm>
            <a:off x="8590320" y="3384000"/>
            <a:ext cx="2390760" cy="151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Imagem 11"/>
          <p:cNvPicPr/>
          <p:nvPr/>
        </p:nvPicPr>
        <p:blipFill>
          <a:blip r:embed="rId4"/>
          <a:stretch/>
        </p:blipFill>
        <p:spPr>
          <a:xfrm>
            <a:off x="4710960" y="3491640"/>
            <a:ext cx="2205000" cy="129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Retângulo 13"/>
          <p:cNvSpPr/>
          <p:nvPr/>
        </p:nvSpPr>
        <p:spPr>
          <a:xfrm>
            <a:off x="804960" y="207108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Retângulo 14"/>
          <p:cNvSpPr/>
          <p:nvPr/>
        </p:nvSpPr>
        <p:spPr>
          <a:xfrm>
            <a:off x="2625480" y="549576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CaixaDeTexto 16"/>
          <p:cNvSpPr/>
          <p:nvPr/>
        </p:nvSpPr>
        <p:spPr>
          <a:xfrm>
            <a:off x="323352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CaixaDeTexto 17"/>
          <p:cNvSpPr/>
          <p:nvPr/>
        </p:nvSpPr>
        <p:spPr>
          <a:xfrm>
            <a:off x="727020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9" name="Agrupar 20"/>
          <p:cNvGrpSpPr/>
          <p:nvPr/>
        </p:nvGrpSpPr>
        <p:grpSpPr>
          <a:xfrm>
            <a:off x="2022120" y="2851200"/>
            <a:ext cx="7584480" cy="290880"/>
            <a:chOff x="2022120" y="2851200"/>
            <a:chExt cx="7584480" cy="290880"/>
          </a:xfrm>
        </p:grpSpPr>
        <p:sp>
          <p:nvSpPr>
            <p:cNvPr id="190" name="Chave Esquerda 15"/>
            <p:cNvSpPr/>
            <p:nvPr/>
          </p:nvSpPr>
          <p:spPr>
            <a:xfrm rot="5400000">
              <a:off x="5668920" y="-795600"/>
              <a:ext cx="290520" cy="7584480"/>
            </a:xfrm>
            <a:prstGeom prst="leftBrace">
              <a:avLst>
                <a:gd name="adj1" fmla="val 0"/>
                <a:gd name="adj2" fmla="val 72067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1" name="Conector reto 19"/>
            <p:cNvCxnSpPr/>
            <p:nvPr/>
          </p:nvCxnSpPr>
          <p:spPr>
            <a:xfrm>
              <a:off x="5813640" y="2996280"/>
              <a:ext cx="720" cy="14616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grpSp>
        <p:nvGrpSpPr>
          <p:cNvPr id="192" name="Agrupar 21"/>
          <p:cNvGrpSpPr/>
          <p:nvPr/>
        </p:nvGrpSpPr>
        <p:grpSpPr>
          <a:xfrm>
            <a:off x="2021400" y="4991760"/>
            <a:ext cx="7584480" cy="504000"/>
            <a:chOff x="2021400" y="4991760"/>
            <a:chExt cx="7584480" cy="504000"/>
          </a:xfrm>
        </p:grpSpPr>
        <p:sp>
          <p:nvSpPr>
            <p:cNvPr id="193" name="Chave Esquerda 22"/>
            <p:cNvSpPr/>
            <p:nvPr/>
          </p:nvSpPr>
          <p:spPr>
            <a:xfrm rot="16200000">
              <a:off x="5562000" y="1451880"/>
              <a:ext cx="503280" cy="7584480"/>
            </a:xfrm>
            <a:prstGeom prst="leftBrace">
              <a:avLst>
                <a:gd name="adj1" fmla="val 0"/>
                <a:gd name="adj2" fmla="val 16615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4" name="Conector reto 23"/>
            <p:cNvCxnSpPr/>
            <p:nvPr/>
          </p:nvCxnSpPr>
          <p:spPr>
            <a:xfrm flipV="1">
              <a:off x="5813640" y="4991760"/>
              <a:ext cx="720" cy="25272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cxnSp>
        <p:nvCxnSpPr>
          <p:cNvPr id="195" name="Conector de Seta Reta 25"/>
          <p:cNvCxnSpPr>
            <a:stCxn id="186" idx="3"/>
            <a:endCxn id="196" idx="1"/>
          </p:cNvCxnSpPr>
          <p:nvPr/>
        </p:nvCxnSpPr>
        <p:spPr>
          <a:xfrm flipV="1">
            <a:off x="3883320" y="5854680"/>
            <a:ext cx="1301760" cy="17640"/>
          </a:xfrm>
          <a:prstGeom prst="straightConnector1">
            <a:avLst/>
          </a:prstGeom>
          <a:ln w="0">
            <a:solidFill>
              <a:srgbClr val="156082"/>
            </a:solidFill>
            <a:tailEnd type="triangle" w="med" len="med"/>
          </a:ln>
        </p:spPr>
      </p:cxnSp>
      <p:sp>
        <p:nvSpPr>
          <p:cNvPr id="196" name="Retângulo 27"/>
          <p:cNvSpPr/>
          <p:nvPr/>
        </p:nvSpPr>
        <p:spPr>
          <a:xfrm>
            <a:off x="5184720" y="5478480"/>
            <a:ext cx="1257840" cy="752400"/>
          </a:xfrm>
          <a:prstGeom prst="rect">
            <a:avLst/>
          </a:prstGeom>
          <a:solidFill>
            <a:schemeClr val="bg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Melhor Métrica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Retângulo 32"/>
          <p:cNvSpPr/>
          <p:nvPr/>
        </p:nvSpPr>
        <p:spPr>
          <a:xfrm>
            <a:off x="7413480" y="549576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98" name="Conector de Seta Reta 34"/>
          <p:cNvCxnSpPr>
            <a:endCxn id="197" idx="1"/>
          </p:cNvCxnSpPr>
          <p:nvPr/>
        </p:nvCxnSpPr>
        <p:spPr>
          <a:xfrm>
            <a:off x="6442920" y="5863680"/>
            <a:ext cx="970920" cy="8640"/>
          </a:xfrm>
          <a:prstGeom prst="straightConnector1">
            <a:avLst/>
          </a:prstGeom>
          <a:ln w="0">
            <a:solidFill>
              <a:srgbClr val="156082"/>
            </a:solidFill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08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1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6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Imagem 2102"/>
          <p:cNvPicPr/>
          <p:nvPr/>
        </p:nvPicPr>
        <p:blipFill>
          <a:blip r:embed="rId30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ângulo 3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7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49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8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9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0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1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3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Imagem 2102"/>
          <p:cNvPicPr/>
          <p:nvPr/>
        </p:nvPicPr>
        <p:blipFill>
          <a:blip r:embed="rId30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tângulo 4"/>
          <p:cNvSpPr/>
          <p:nvPr/>
        </p:nvSpPr>
        <p:spPr>
          <a:xfrm>
            <a:off x="541080" y="30794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2" name="Retângulo 5"/>
          <p:cNvSpPr/>
          <p:nvPr/>
        </p:nvSpPr>
        <p:spPr>
          <a:xfrm>
            <a:off x="1331640" y="30862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3" name="Retângulo 6"/>
          <p:cNvSpPr/>
          <p:nvPr/>
        </p:nvSpPr>
        <p:spPr>
          <a:xfrm>
            <a:off x="2068200" y="39448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4" name="Retângulo 11"/>
          <p:cNvSpPr/>
          <p:nvPr/>
        </p:nvSpPr>
        <p:spPr>
          <a:xfrm>
            <a:off x="510480" y="4828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5" name="Retângulo 12"/>
          <p:cNvSpPr/>
          <p:nvPr/>
        </p:nvSpPr>
        <p:spPr>
          <a:xfrm>
            <a:off x="1295640" y="56289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6" name="Retângulo 13"/>
          <p:cNvSpPr/>
          <p:nvPr/>
        </p:nvSpPr>
        <p:spPr>
          <a:xfrm>
            <a:off x="2081880" y="56163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7" name="Retângulo 14"/>
          <p:cNvSpPr/>
          <p:nvPr/>
        </p:nvSpPr>
        <p:spPr>
          <a:xfrm>
            <a:off x="1284120" y="4822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8" name="Retângulo 15"/>
          <p:cNvSpPr/>
          <p:nvPr/>
        </p:nvSpPr>
        <p:spPr>
          <a:xfrm>
            <a:off x="513360" y="38772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9" name="Retângulo 17"/>
          <p:cNvSpPr/>
          <p:nvPr/>
        </p:nvSpPr>
        <p:spPr>
          <a:xfrm>
            <a:off x="4078440" y="42782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0" name="Retângulo 19"/>
          <p:cNvSpPr/>
          <p:nvPr/>
        </p:nvSpPr>
        <p:spPr>
          <a:xfrm>
            <a:off x="7403760" y="4414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1" name="Retângulo 21"/>
          <p:cNvSpPr/>
          <p:nvPr/>
        </p:nvSpPr>
        <p:spPr>
          <a:xfrm>
            <a:off x="4849920" y="5071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2" name="Retângulo 23"/>
          <p:cNvSpPr/>
          <p:nvPr/>
        </p:nvSpPr>
        <p:spPr>
          <a:xfrm>
            <a:off x="4849920" y="42631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3" name="Retângulo 25"/>
          <p:cNvSpPr/>
          <p:nvPr/>
        </p:nvSpPr>
        <p:spPr>
          <a:xfrm>
            <a:off x="4879080" y="34290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4" name="Retângulo 27"/>
          <p:cNvSpPr/>
          <p:nvPr/>
        </p:nvSpPr>
        <p:spPr>
          <a:xfrm>
            <a:off x="3309480" y="5074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5" name="Retângulo 31"/>
          <p:cNvSpPr/>
          <p:nvPr/>
        </p:nvSpPr>
        <p:spPr>
          <a:xfrm>
            <a:off x="6400080" y="5350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05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22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Imagem 26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Imagem 28" descr="Placa de sinalização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9" name="Imagem 2048" descr="Placa de sinalização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0" name="Imagem 2055" descr="Desenho de uma árvore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Imagem 2061" descr="Uma imagem contendo ao ar livre, homem, andando de, esqui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Imagem 2063" descr="Árvore de natal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Imagem 2081" descr="Placa de pare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Imagem 2083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5" name="Imagem 2085" descr="Placa de pare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6" name="Imagem 2087" descr="Placa de pare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7" name="Imagem 2098" descr="Uma imagem contendo ao ar livre, perto, vista, pássar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8" name="Imagem 2099" descr="Placa azul com letras brancas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2100" descr="Placa azul com letras brancas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2101" descr="Reflexo de luz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7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2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35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9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0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1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3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7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8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9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0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3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1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3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1" name="Retângulo 39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2" name="Retângulo 40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3" name="Retângulo 41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Norman Bel Geddes (1939)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Carros elétricos controlados por rádio, impulsionados por campos eletromagnéticos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DARPA (2004) competição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Veículos autônomos premiação de 1 milhão de dólares, percorrer 228 km em até 10h</a:t>
            </a:r>
          </a:p>
        </p:txBody>
      </p:sp>
      <p:sp>
        <p:nvSpPr>
          <p:cNvPr id="76" name="Retângulo 46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DARPA (2007) competição – grupo seleto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Circuito de 90 km contendo diversos obstáculos, em rodovias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Demonstrar para as indústria o potencial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4D31C8-4B83-4565-9B45-E0E106A12FD0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3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4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5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76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7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8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7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8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0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1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2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3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4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9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0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1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6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Retângulo 4"/>
          <p:cNvSpPr/>
          <p:nvPr/>
        </p:nvSpPr>
        <p:spPr>
          <a:xfrm>
            <a:off x="3349080" y="3096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09" name="Retângulo 5"/>
          <p:cNvSpPr/>
          <p:nvPr/>
        </p:nvSpPr>
        <p:spPr>
          <a:xfrm>
            <a:off x="415080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0" name="Retângulo 6"/>
          <p:cNvSpPr/>
          <p:nvPr/>
        </p:nvSpPr>
        <p:spPr>
          <a:xfrm>
            <a:off x="4866840" y="4779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1" name="Retângulo 11"/>
          <p:cNvSpPr/>
          <p:nvPr/>
        </p:nvSpPr>
        <p:spPr>
          <a:xfrm>
            <a:off x="60494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2" name="Retângulo 12"/>
          <p:cNvSpPr/>
          <p:nvPr/>
        </p:nvSpPr>
        <p:spPr>
          <a:xfrm>
            <a:off x="6822360" y="31626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3" name="Retângulo 13"/>
          <p:cNvSpPr/>
          <p:nvPr/>
        </p:nvSpPr>
        <p:spPr>
          <a:xfrm>
            <a:off x="6830280" y="38934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4" name="Retângulo 14"/>
          <p:cNvSpPr/>
          <p:nvPr/>
        </p:nvSpPr>
        <p:spPr>
          <a:xfrm>
            <a:off x="759024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5" name="Retângulo 17"/>
          <p:cNvSpPr/>
          <p:nvPr/>
        </p:nvSpPr>
        <p:spPr>
          <a:xfrm>
            <a:off x="9596520" y="31946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6" name="Retângulo 19"/>
          <p:cNvSpPr/>
          <p:nvPr/>
        </p:nvSpPr>
        <p:spPr>
          <a:xfrm>
            <a:off x="103352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7" name="Retângulo 21"/>
          <p:cNvSpPr/>
          <p:nvPr/>
        </p:nvSpPr>
        <p:spPr>
          <a:xfrm>
            <a:off x="1108872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8" name="Retângulo 23"/>
          <p:cNvSpPr/>
          <p:nvPr/>
        </p:nvSpPr>
        <p:spPr>
          <a:xfrm>
            <a:off x="9575280" y="39340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28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1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5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2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3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8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Imagem 15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566352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Imagem 25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3120" y="566856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Imagem 2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50800" y="566352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Imagem 38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920640" y="4738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40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82400" y="544248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41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48080" y="47307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Imagem 43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928560" y="545868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Imagem 44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58520" y="54655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Imagem 45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7656480" y="473076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Imagem 46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555120" y="550224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Imagem 47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072880" y="475812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Imagem 48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24080" y="47581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2" name="Imagem 49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575280" y="47293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Imagem 50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07288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Imagem 51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Imagem 52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6764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Imagem 53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7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0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Retângulo 206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7" name="Retângulo 206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8" name="Retângulo 2066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9" name="Retângulo 2068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90" name="Imagem 2069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2070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2071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Imagem 207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Imagem 2073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Imagem 2074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Imagem 2075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Imagem 2076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Imagem 2077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Imagem 2078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Imagem 2080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Imagem 2082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Imagem 2084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2086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2088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Imagem 2090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Imagem 2091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Imagem 2092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Imagem 2093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Imagem 2094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Imagem 2095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Imagem 2096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Imagem 209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Imagem 2106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4" name="Imagem 2107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Imagem 2108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2109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2110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Imagem 2111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9" name="CaixaDeTexto 2112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0" name="Imagem 2113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Imagem 2114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29" name="Imagem 2079" descr="Placa de pare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2081" descr="Placa de pare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2083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2" name="Imagem 2085" descr="Placa de pare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3" name="Imagem 2087" descr="Placa de pare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Imagem 2089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5" name="Imagem 2098" descr="Uma imagem contendo ao ar livre, perto, vista, pássar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6" name="Imagem 2099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7" name="Imagem 2100" descr="Placa azul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8" name="Imagem 2101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9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0" name="Imagem 38" descr="Placa de pare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7244280" y="47005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Imagem 41" descr="Placa de pare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6493680" y="468828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2" name="Imagem 47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0875960" y="4736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49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10027800" y="4725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51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5" name="Imagem 53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6" name="Retângulo 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47" name="Retângulo 5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48" name="Imagem 6" descr="Uma imagem contendo perto, mesa, vista, pra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Imagem 12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" name="Imagem 13" descr="Placa vermelha com letras brancas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1" name="Imagem 14" descr="Placa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2" name="Imagem 1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3" name="Imagem 23" descr="Placa vermelha com letras brancas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4" name="Imagem 29" descr="Placa vermelha com letras brancas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5" name="Imagem 33" descr="Placa de sinalização de trânsito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35" descr="Placa de sinalização de trânsito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36" descr="Desenho de uma árvo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8" name="Imagem 37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9" name="Imagem 54" descr="Uma imagem contendo ao ar livre, homem, andando de, esqui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0" name="Imagem 55" descr="Árvore de natal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Imagem 56" descr="Placa de sinalização em um poste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2" name="Imagem 57"/>
          <p:cNvPicPr/>
          <p:nvPr/>
        </p:nvPicPr>
        <p:blipFill>
          <a:blip r:embed="rId26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3" name="Imagem 58"/>
          <p:cNvPicPr/>
          <p:nvPr/>
        </p:nvPicPr>
        <p:blipFill>
          <a:blip r:embed="rId27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6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2"/>
          <p:cNvPicPr/>
          <p:nvPr/>
        </p:nvPicPr>
        <p:blipFill>
          <a:blip r:embed="rId2"/>
          <a:stretch/>
        </p:blipFill>
        <p:spPr>
          <a:xfrm>
            <a:off x="363960" y="3429000"/>
            <a:ext cx="11296080" cy="1266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7" name="Imagem 3"/>
          <p:cNvPicPr/>
          <p:nvPr/>
        </p:nvPicPr>
        <p:blipFill>
          <a:blip r:embed="rId2"/>
          <a:stretch/>
        </p:blipFill>
        <p:spPr>
          <a:xfrm>
            <a:off x="1603080" y="2138760"/>
            <a:ext cx="8600400" cy="4085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2" name="Imagem 2"/>
          <p:cNvPicPr/>
          <p:nvPr/>
        </p:nvPicPr>
        <p:blipFill>
          <a:blip r:embed="rId2"/>
          <a:stretch/>
        </p:blipFill>
        <p:spPr>
          <a:xfrm>
            <a:off x="1906920" y="2040120"/>
            <a:ext cx="7992720" cy="4493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7" name="Imagem 3"/>
          <p:cNvPicPr/>
          <p:nvPr/>
        </p:nvPicPr>
        <p:blipFill>
          <a:blip r:embed="rId2"/>
          <a:stretch/>
        </p:blipFill>
        <p:spPr>
          <a:xfrm>
            <a:off x="857880" y="2075760"/>
            <a:ext cx="10090440" cy="4361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aixaDeTexto 3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Retângulo 2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9" name="Retângulo 16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0" name="Retângulo 22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1" name="Retângulo 24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2" name="Retângulo 28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Veículos Autônomos - Desafios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Retângulo 29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Tomar a decisão segura e precisa no momento certo</a:t>
            </a:r>
          </a:p>
        </p:txBody>
      </p:sp>
      <p:sp>
        <p:nvSpPr>
          <p:cNvPr id="84" name="Retângulo 30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6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Reconhecimento automático de placas é essencial para sistemas de condução autônoma (ADAS)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83D2999-D941-4AC7-BE3C-3207683ED648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2" name="Imagem 2"/>
          <p:cNvPicPr/>
          <p:nvPr/>
        </p:nvPicPr>
        <p:blipFill>
          <a:blip r:embed="rId2"/>
          <a:stretch/>
        </p:blipFill>
        <p:spPr>
          <a:xfrm>
            <a:off x="1490040" y="3429000"/>
            <a:ext cx="9210960" cy="1147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7" name="Imagem 5"/>
          <p:cNvPicPr/>
          <p:nvPr/>
        </p:nvPicPr>
        <p:blipFill>
          <a:blip r:embed="rId2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2" name="Imagem 5"/>
          <p:cNvPicPr/>
          <p:nvPr/>
        </p:nvPicPr>
        <p:blipFill>
          <a:blip r:embed="rId2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7" name="Imagem 3"/>
          <p:cNvPicPr/>
          <p:nvPr/>
        </p:nvPicPr>
        <p:blipFill>
          <a:blip r:embed="rId2"/>
          <a:stretch/>
        </p:blipFill>
        <p:spPr>
          <a:xfrm>
            <a:off x="46008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8" name="Imagem 5"/>
          <p:cNvPicPr/>
          <p:nvPr/>
        </p:nvPicPr>
        <p:blipFill>
          <a:blip r:embed="rId3"/>
          <a:stretch/>
        </p:blipFill>
        <p:spPr>
          <a:xfrm>
            <a:off x="590364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3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4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7" name="Imagem 2"/>
          <p:cNvPicPr/>
          <p:nvPr/>
        </p:nvPicPr>
        <p:blipFill>
          <a:blip r:embed="rId2"/>
          <a:stretch/>
        </p:blipFill>
        <p:spPr>
          <a:xfrm>
            <a:off x="42876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" name="Imagem 10"/>
          <p:cNvPicPr/>
          <p:nvPr/>
        </p:nvPicPr>
        <p:blipFill>
          <a:blip r:embed="rId3"/>
          <a:stretch/>
        </p:blipFill>
        <p:spPr>
          <a:xfrm>
            <a:off x="609588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1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2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5" name="Imagem 3"/>
          <p:cNvPicPr/>
          <p:nvPr/>
        </p:nvPicPr>
        <p:blipFill>
          <a:blip r:embed="rId2"/>
          <a:stretch/>
        </p:blipFill>
        <p:spPr>
          <a:xfrm>
            <a:off x="428760" y="2609640"/>
            <a:ext cx="516384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5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9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0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3" name="Imagem 2"/>
          <p:cNvPicPr/>
          <p:nvPr/>
        </p:nvPicPr>
        <p:blipFill>
          <a:blip r:embed="rId2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4" name="Imagem 10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7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8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1" name="Imagem 3"/>
          <p:cNvPicPr/>
          <p:nvPr/>
        </p:nvPicPr>
        <p:blipFill>
          <a:blip r:embed="rId2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2" name="Imagem 5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47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Conclusões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61" name="CaixaDeTexto 6"/>
          <p:cNvSpPr/>
          <p:nvPr/>
        </p:nvSpPr>
        <p:spPr>
          <a:xfrm>
            <a:off x="627480" y="1369800"/>
            <a:ext cx="1110708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b="1" dirty="0"/>
              <a:t>MLP sem balanceamento</a:t>
            </a:r>
            <a:r>
              <a:rPr lang="pt-BR" dirty="0"/>
              <a:t> apresentou alta acurácia aparente, influenciada pela predominância de classes frequentes.</a:t>
            </a:r>
            <a:br>
              <a:rPr lang="pt-BR" dirty="0"/>
            </a:b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</a:t>
            </a:r>
            <a:r>
              <a:rPr lang="pt-BR" b="1" dirty="0" err="1"/>
              <a:t>subamostragem</a:t>
            </a:r>
            <a:r>
              <a:rPr lang="pt-BR" dirty="0"/>
              <a:t>, houve perda de desempenho devido à redução da diversidade de exemplos, enquanto a </a:t>
            </a:r>
            <a:r>
              <a:rPr lang="pt-BR" b="1" dirty="0" err="1"/>
              <a:t>sobreamostragem</a:t>
            </a:r>
            <a:r>
              <a:rPr lang="pt-BR" dirty="0"/>
              <a:t> gerou treino mais difícil, mas melhor generalização em imagens “limpas” de teste.</a:t>
            </a:r>
            <a:br>
              <a:rPr lang="pt-BR" dirty="0"/>
            </a:b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combinação de </a:t>
            </a:r>
            <a:r>
              <a:rPr lang="pt-BR" b="1" dirty="0" err="1"/>
              <a:t>up</a:t>
            </a:r>
            <a:r>
              <a:rPr lang="pt-BR" b="1" dirty="0"/>
              <a:t> + </a:t>
            </a:r>
            <a:r>
              <a:rPr lang="pt-BR" b="1" dirty="0" err="1"/>
              <a:t>downsampling</a:t>
            </a:r>
            <a:r>
              <a:rPr lang="pt-BR" dirty="0"/>
              <a:t> equilibrou parcialmente os resultados, sem ganhos expressivos.</a:t>
            </a:r>
            <a:br>
              <a:rPr lang="pt-BR" dirty="0"/>
            </a:b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fim, a </a:t>
            </a:r>
            <a:r>
              <a:rPr lang="pt-BR" b="1" dirty="0"/>
              <a:t>CNN simples</a:t>
            </a:r>
            <a:r>
              <a:rPr lang="pt-BR" dirty="0"/>
              <a:t> alcançou desempenho excepcional, compatível com o esperado para o </a:t>
            </a:r>
            <a:r>
              <a:rPr lang="pt-BR" dirty="0" err="1"/>
              <a:t>dataset</a:t>
            </a:r>
            <a:r>
              <a:rPr lang="pt-BR" dirty="0"/>
              <a:t>, mas requer validação </a:t>
            </a:r>
            <a:r>
              <a:rPr lang="pt-BR"/>
              <a:t>cuidadosa devido à predominância de classes frequentes.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conjunto, os resultados reforçam que o balanceamento deve ser cuidadosamente projetado e que modelos convolucionais, mesmo simples, superam abordagens totalmente conectadas em tarefas visuais.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ixaDeTexto 5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Retângulo 33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87" name="Imagem 86"/>
          <p:cNvPicPr/>
          <p:nvPr/>
        </p:nvPicPr>
        <p:blipFill>
          <a:blip r:embed="rId2"/>
          <a:stretch/>
        </p:blipFill>
        <p:spPr>
          <a:xfrm>
            <a:off x="143640" y="1019880"/>
            <a:ext cx="4140360" cy="276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Imagem 87"/>
          <p:cNvPicPr/>
          <p:nvPr/>
        </p:nvPicPr>
        <p:blipFill>
          <a:blip r:embed="rId3"/>
          <a:stretch/>
        </p:blipFill>
        <p:spPr>
          <a:xfrm>
            <a:off x="4392000" y="994680"/>
            <a:ext cx="4949280" cy="27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Imagem 88"/>
          <p:cNvPicPr/>
          <p:nvPr/>
        </p:nvPicPr>
        <p:blipFill>
          <a:blip r:embed="rId4"/>
          <a:stretch/>
        </p:blipFill>
        <p:spPr>
          <a:xfrm>
            <a:off x="9449280" y="994680"/>
            <a:ext cx="2662920" cy="33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Imagem 89"/>
          <p:cNvPicPr/>
          <p:nvPr/>
        </p:nvPicPr>
        <p:blipFill>
          <a:blip r:embed="rId5"/>
          <a:stretch/>
        </p:blipFill>
        <p:spPr>
          <a:xfrm>
            <a:off x="2895480" y="3833640"/>
            <a:ext cx="5024520" cy="28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66E955-485E-4B75-B2DA-CC747792130A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Objetivos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4" name="Retângulo 40"/>
          <p:cNvSpPr/>
          <p:nvPr/>
        </p:nvSpPr>
        <p:spPr>
          <a:xfrm>
            <a:off x="-2880" y="294624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Objetivo principal: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Objetivos específicos: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CaixaDeTexto 4"/>
          <p:cNvSpPr/>
          <p:nvPr/>
        </p:nvSpPr>
        <p:spPr>
          <a:xfrm>
            <a:off x="725040" y="1967400"/>
            <a:ext cx="10362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Investigar e comparar o desempenho de redes MLP e CNN no dataset </a:t>
            </a: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GTSRB - 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German Traffic Sign Recognition Benchmark.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CaixaDeTexto 10"/>
          <p:cNvSpPr/>
          <p:nvPr/>
        </p:nvSpPr>
        <p:spPr>
          <a:xfrm>
            <a:off x="725040" y="371088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Avaliar o impacto de 4 estratégias de balanceamento de dados no modelo MLP.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Identificar a arquitetura (MLP vs. CNN) mais robusta para esta tarefa.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Utilizar otimização automática de hiperparâmetros (Optuna) para uma comparação justa.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Confirmar a capacidade das CNNs em capturar padrões espaciais.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ACB576-6B01-4E07-92A3-C31BF375CD16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01" name="CaixaDeTexto 6"/>
          <p:cNvSpPr/>
          <p:nvPr/>
        </p:nvSpPr>
        <p:spPr>
          <a:xfrm>
            <a:off x="663480" y="150192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Fonte: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German Traffic Sign Recognition Benchmark (GTSRB).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Volume: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39.209 imagens.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Classes: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43 classes distintas (limites de velocidade, advertências, etc.).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Desafio: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Desbalanceamento de classes (ex: de 210 a 2.250 amostras por classe).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m 9"/>
          <p:cNvPicPr/>
          <p:nvPr/>
        </p:nvPicPr>
        <p:blipFill>
          <a:blip r:embed="rId3"/>
          <a:stretch/>
        </p:blipFill>
        <p:spPr>
          <a:xfrm>
            <a:off x="108000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Imagem 10"/>
          <p:cNvPicPr/>
          <p:nvPr/>
        </p:nvPicPr>
        <p:blipFill>
          <a:blip r:embed="rId4"/>
          <a:stretch/>
        </p:blipFill>
        <p:spPr>
          <a:xfrm>
            <a:off x="26330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Imagem 11"/>
          <p:cNvPicPr/>
          <p:nvPr/>
        </p:nvPicPr>
        <p:blipFill>
          <a:blip r:embed="rId5"/>
          <a:stretch/>
        </p:blipFill>
        <p:spPr>
          <a:xfrm>
            <a:off x="41857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12"/>
          <p:cNvPicPr/>
          <p:nvPr/>
        </p:nvPicPr>
        <p:blipFill>
          <a:blip r:embed="rId6"/>
          <a:stretch/>
        </p:blipFill>
        <p:spPr>
          <a:xfrm>
            <a:off x="5673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4"/>
          <p:cNvPicPr/>
          <p:nvPr/>
        </p:nvPicPr>
        <p:blipFill>
          <a:blip r:embed="rId7"/>
          <a:stretch/>
        </p:blipFill>
        <p:spPr>
          <a:xfrm>
            <a:off x="863136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Imagem 15"/>
          <p:cNvPicPr/>
          <p:nvPr/>
        </p:nvPicPr>
        <p:blipFill>
          <a:blip r:embed="rId8"/>
          <a:stretch/>
        </p:blipFill>
        <p:spPr>
          <a:xfrm>
            <a:off x="10101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m 16"/>
          <p:cNvPicPr/>
          <p:nvPr/>
        </p:nvPicPr>
        <p:blipFill>
          <a:blip r:embed="rId9"/>
          <a:stretch/>
        </p:blipFill>
        <p:spPr>
          <a:xfrm>
            <a:off x="108000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Imagem 17"/>
          <p:cNvPicPr/>
          <p:nvPr/>
        </p:nvPicPr>
        <p:blipFill>
          <a:blip r:embed="rId10"/>
          <a:stretch/>
        </p:blipFill>
        <p:spPr>
          <a:xfrm>
            <a:off x="263304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Imagem 18"/>
          <p:cNvPicPr/>
          <p:nvPr/>
        </p:nvPicPr>
        <p:blipFill>
          <a:blip r:embed="rId11"/>
          <a:stretch/>
        </p:blipFill>
        <p:spPr>
          <a:xfrm>
            <a:off x="41857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Imagem 19"/>
          <p:cNvPicPr/>
          <p:nvPr/>
        </p:nvPicPr>
        <p:blipFill>
          <a:blip r:embed="rId12"/>
          <a:stretch/>
        </p:blipFill>
        <p:spPr>
          <a:xfrm>
            <a:off x="565596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Imagem 20"/>
          <p:cNvPicPr/>
          <p:nvPr/>
        </p:nvPicPr>
        <p:blipFill>
          <a:blip r:embed="rId13"/>
          <a:stretch/>
        </p:blipFill>
        <p:spPr>
          <a:xfrm>
            <a:off x="71611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m 21"/>
          <p:cNvPicPr/>
          <p:nvPr/>
        </p:nvPicPr>
        <p:blipFill>
          <a:blip r:embed="rId14"/>
          <a:stretch/>
        </p:blipFill>
        <p:spPr>
          <a:xfrm>
            <a:off x="8631360" y="4843800"/>
            <a:ext cx="1089000" cy="103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Imagem 22"/>
          <p:cNvPicPr/>
          <p:nvPr/>
        </p:nvPicPr>
        <p:blipFill>
          <a:blip r:embed="rId15"/>
          <a:stretch/>
        </p:blipFill>
        <p:spPr>
          <a:xfrm>
            <a:off x="10101240" y="484380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Imagem 23"/>
          <p:cNvPicPr/>
          <p:nvPr/>
        </p:nvPicPr>
        <p:blipFill>
          <a:blip r:embed="rId16"/>
          <a:stretch/>
        </p:blipFill>
        <p:spPr>
          <a:xfrm>
            <a:off x="71611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CaixaDeTexto 25"/>
          <p:cNvSpPr/>
          <p:nvPr/>
        </p:nvSpPr>
        <p:spPr>
          <a:xfrm>
            <a:off x="114192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(20km/h)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CaixaDeTexto 26"/>
          <p:cNvSpPr/>
          <p:nvPr/>
        </p:nvSpPr>
        <p:spPr>
          <a:xfrm>
            <a:off x="269460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(70km/h)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CaixaDeTexto 27"/>
          <p:cNvSpPr/>
          <p:nvPr/>
        </p:nvSpPr>
        <p:spPr>
          <a:xfrm>
            <a:off x="424404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(100km/h)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CaixaDeTexto 28"/>
          <p:cNvSpPr/>
          <p:nvPr/>
        </p:nvSpPr>
        <p:spPr>
          <a:xfrm>
            <a:off x="573516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No passing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CaixaDeTexto 29"/>
          <p:cNvSpPr/>
          <p:nvPr/>
        </p:nvSpPr>
        <p:spPr>
          <a:xfrm>
            <a:off x="715752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Pedestrians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CaixaDeTexto 30"/>
          <p:cNvSpPr/>
          <p:nvPr/>
        </p:nvSpPr>
        <p:spPr>
          <a:xfrm>
            <a:off x="864864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Stop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CaixaDeTexto 31"/>
          <p:cNvSpPr/>
          <p:nvPr/>
        </p:nvSpPr>
        <p:spPr>
          <a:xfrm>
            <a:off x="10162800" y="414684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Vehicles &gt; 3.5t prohibited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CaixaDeTexto 32"/>
          <p:cNvSpPr/>
          <p:nvPr/>
        </p:nvSpPr>
        <p:spPr>
          <a:xfrm>
            <a:off x="1141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Slippery road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CaixaDeTexto 33"/>
          <p:cNvSpPr/>
          <p:nvPr/>
        </p:nvSpPr>
        <p:spPr>
          <a:xfrm>
            <a:off x="2694600" y="588708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Road work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CaixaDeTexto 34"/>
          <p:cNvSpPr/>
          <p:nvPr/>
        </p:nvSpPr>
        <p:spPr>
          <a:xfrm>
            <a:off x="420624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Traffic signals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CaixaDeTexto 35"/>
          <p:cNvSpPr/>
          <p:nvPr/>
        </p:nvSpPr>
        <p:spPr>
          <a:xfrm>
            <a:off x="5758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Go straight or right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CaixaDeTexto 36"/>
          <p:cNvSpPr/>
          <p:nvPr/>
        </p:nvSpPr>
        <p:spPr>
          <a:xfrm>
            <a:off x="719496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Roundabout mandatory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CaixaDeTexto 37"/>
          <p:cNvSpPr/>
          <p:nvPr/>
        </p:nvSpPr>
        <p:spPr>
          <a:xfrm>
            <a:off x="8683920" y="588708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Wild animals crossing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CaixaDeTexto 38"/>
          <p:cNvSpPr/>
          <p:nvPr/>
        </p:nvSpPr>
        <p:spPr>
          <a:xfrm>
            <a:off x="1020888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Bicycles crossing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AEAD343-DF1A-4579-8F7A-36F08B91F2A3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 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132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D9CD0E2-2C6F-4101-A58A-442A99E2AE7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Metodologia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sldNum" idx="37"/>
          </p:nvPr>
        </p:nvSpPr>
        <p:spPr>
          <a:xfrm>
            <a:off x="8342280" y="1244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EF9B4C0-8131-4E64-85C0-032BF9B786B5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8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Retângulo 5"/>
          <p:cNvSpPr/>
          <p:nvPr/>
        </p:nvSpPr>
        <p:spPr>
          <a:xfrm>
            <a:off x="-3240" y="13154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7" name="Retângulo 18"/>
          <p:cNvSpPr/>
          <p:nvPr/>
        </p:nvSpPr>
        <p:spPr>
          <a:xfrm>
            <a:off x="0" y="448308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8" name="Retângulo 20"/>
          <p:cNvSpPr/>
          <p:nvPr/>
        </p:nvSpPr>
        <p:spPr>
          <a:xfrm>
            <a:off x="721800" y="13096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Arquiteturas: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Retângulo 21"/>
          <p:cNvSpPr/>
          <p:nvPr/>
        </p:nvSpPr>
        <p:spPr>
          <a:xfrm>
            <a:off x="727920" y="44769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Estratégias de Balanceamento 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CaixaDeTexto 23"/>
          <p:cNvSpPr/>
          <p:nvPr/>
        </p:nvSpPr>
        <p:spPr>
          <a:xfrm>
            <a:off x="721800" y="20088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CaixaDeTexto 24"/>
          <p:cNvSpPr/>
          <p:nvPr/>
        </p:nvSpPr>
        <p:spPr>
          <a:xfrm>
            <a:off x="721800" y="517716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Sem Balanceamento (Baseline)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Downsampling (Subamostragem)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Upsampling (Data Augmentation)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Híbrido (Up/Down na Mediana)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Retângulo 26"/>
          <p:cNvSpPr/>
          <p:nvPr/>
        </p:nvSpPr>
        <p:spPr>
          <a:xfrm>
            <a:off x="0" y="292032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3" name="Retângulo 27"/>
          <p:cNvSpPr/>
          <p:nvPr/>
        </p:nvSpPr>
        <p:spPr>
          <a:xfrm>
            <a:off x="733680" y="29113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Otimização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CaixaDeTexto 28"/>
          <p:cNvSpPr/>
          <p:nvPr/>
        </p:nvSpPr>
        <p:spPr>
          <a:xfrm>
            <a:off x="727920" y="3641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Optuna: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Busca automatizada de hiperparâmetros (24 </a:t>
            </a:r>
            <a:r>
              <a:rPr lang="pt-BR" sz="1800" b="0" i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trials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por cenário).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Treino: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40 épocas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6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m 3"/>
          <p:cNvPicPr/>
          <p:nvPr/>
        </p:nvPicPr>
        <p:blipFill>
          <a:blip r:embed="rId2"/>
          <a:stretch/>
        </p:blipFill>
        <p:spPr>
          <a:xfrm>
            <a:off x="2466360" y="2242440"/>
            <a:ext cx="7258680" cy="4437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1025</Words>
  <Application>Microsoft Office PowerPoint</Application>
  <PresentationFormat>Widescreen</PresentationFormat>
  <Paragraphs>226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Aptos Narrow</vt:lpstr>
      <vt:lpstr>Arial</vt:lpstr>
      <vt:lpstr>Artifakt Element Black</vt:lpstr>
      <vt:lpstr>NimbusRomNo9L-Medi</vt:lpstr>
      <vt:lpstr>Symbol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João Eloy</dc:creator>
  <dc:description/>
  <cp:lastModifiedBy>Camila Rodrigues Borges Linhares</cp:lastModifiedBy>
  <cp:revision>5</cp:revision>
  <dcterms:created xsi:type="dcterms:W3CDTF">2025-06-09T19:33:56Z</dcterms:created>
  <dcterms:modified xsi:type="dcterms:W3CDTF">2025-11-02T21:24:56Z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39</vt:i4>
  </property>
</Properties>
</file>